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69" r:id="rId5"/>
    <p:sldId id="267" r:id="rId6"/>
    <p:sldId id="275" r:id="rId7"/>
    <p:sldId id="272" r:id="rId8"/>
    <p:sldId id="271" r:id="rId9"/>
    <p:sldId id="270" r:id="rId10"/>
    <p:sldId id="273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4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EE40-0BCB-4AA1-A664-3BC495A745DE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D6F3-C363-4CE8-ADA8-4BE6786D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8794" y="928670"/>
            <a:ext cx="60405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</a:rPr>
              <a:t>Ілюстративний та інформаційний матеріал  на тему : </a:t>
            </a:r>
          </a:p>
          <a:p>
            <a:r>
              <a:rPr lang="uk-UA" sz="4800" b="1" dirty="0" smtClean="0">
                <a:latin typeface="Monotype Corsiva" pitchFamily="66" charset="0"/>
              </a:rPr>
              <a:t>“ Казкові та міфологічні істоти у </a:t>
            </a:r>
            <a:r>
              <a:rPr lang="uk-UA" sz="4800" b="1" dirty="0" err="1" smtClean="0">
                <a:latin typeface="Monotype Corsiva" pitchFamily="66" charset="0"/>
              </a:rPr>
              <a:t>драмі-</a:t>
            </a:r>
            <a:r>
              <a:rPr lang="uk-UA" sz="4800" b="1" dirty="0" smtClean="0">
                <a:latin typeface="Monotype Corsiva" pitchFamily="66" charset="0"/>
              </a:rPr>
              <a:t> феєрії </a:t>
            </a:r>
            <a:r>
              <a:rPr lang="uk-UA" sz="4800" b="1" dirty="0" err="1" smtClean="0">
                <a:latin typeface="Monotype Corsiva" pitchFamily="66" charset="0"/>
              </a:rPr>
              <a:t>“Лісова</a:t>
            </a:r>
            <a:r>
              <a:rPr lang="uk-UA" sz="4800" b="1" dirty="0" smtClean="0">
                <a:latin typeface="Monotype Corsiva" pitchFamily="66" charset="0"/>
              </a:rPr>
              <a:t> </a:t>
            </a:r>
            <a:r>
              <a:rPr lang="uk-UA" sz="4800" b="1" dirty="0" err="1" smtClean="0">
                <a:latin typeface="Monotype Corsiva" pitchFamily="66" charset="0"/>
              </a:rPr>
              <a:t>пісня</a:t>
            </a:r>
            <a:r>
              <a:rPr lang="uk-UA" sz="4800" dirty="0" err="1" smtClean="0">
                <a:latin typeface="Monotype Corsiva" pitchFamily="66" charset="0"/>
              </a:rPr>
              <a:t>”</a:t>
            </a:r>
            <a:r>
              <a:rPr lang="uk-UA" sz="4800" dirty="0" smtClean="0">
                <a:latin typeface="Monotype Corsiva" pitchFamily="66" charset="0"/>
              </a:rPr>
              <a:t>.</a:t>
            </a:r>
          </a:p>
          <a:p>
            <a:endParaRPr lang="uk-UA" sz="4800" b="1" dirty="0" smtClean="0">
              <a:latin typeface="Monotype Corsiva" pitchFamily="66" charset="0"/>
            </a:endParaRPr>
          </a:p>
          <a:p>
            <a:r>
              <a:rPr lang="uk-UA" b="1" dirty="0" smtClean="0"/>
              <a:t>                                                              Підготувала Русанова В.А.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42" name="Picture 2" descr="C:\Documents and Settings\_RuS_\Рабочий стол\0809031202341335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643206" cy="2967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928670"/>
            <a:ext cx="441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З Л И Д Н І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500174"/>
            <a:ext cx="4786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Дуже небезпечні істоти – це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злидні, домові карлики,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що призводять до зубожіння. Злидні – діти Недолі : “ Не сама біда ходить, а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дітками”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“Лісовій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пісні”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–це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завжди голодні істоти. Шкодять вони  лише злим людям.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Злидні тільки й чекають, щоб їх покликали. “ Злидні – малі, зморені істоти, в лахмітті, з вічним гризьким голодом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обличчі”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Злидні – це складне слово, яке утворилося від прикметника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злий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іменника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Паралельно зі словом 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злидні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існує і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злигодні,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яке утворилося від прикметника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злигодній </a:t>
            </a:r>
            <a:r>
              <a:rPr lang="uk-UA" sz="2000" u="sng" dirty="0" err="1" smtClean="0">
                <a:latin typeface="Times New Roman" pitchFamily="18" charset="0"/>
                <a:cs typeface="Times New Roman" pitchFamily="18" charset="0"/>
              </a:rPr>
              <a:t>“злиденний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2290" name="Picture 2" descr="C:\Documents and Settings\_RuS_\Рабочий стол\img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2928958" cy="28908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071546"/>
            <a:ext cx="488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В О В К У Л А К А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071678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Вовкулака ,за народними повір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ями,- людина, що обертається у вовка.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казках вовки не приймають його , бо чують у ньому людську істоту. 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Тому доля вовкулаки тяжка: він чужий для звірів, а люди жахаються його.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4" descr="eaae255319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50046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857752" y="428604"/>
            <a:ext cx="39925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50030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Літавиця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летавиця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– дух кохання ,  добрий або ж злий, злітає з неба на землю падучою зіркою і перевтілюється в людський образ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857232"/>
            <a:ext cx="394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Л І Т А В И Ц Я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 descr="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857232"/>
            <a:ext cx="350046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6429388" y="428604"/>
            <a:ext cx="23288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42918"/>
            <a:ext cx="275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К У Ц Ь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1428736"/>
            <a:ext cx="4214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Прекрасно знаючи українську міфологію, Леся Українка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“Лісовій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пісні”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пише: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“З-за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купини вискакує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молоденький чортик –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панич”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Назва міфічної істоти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Куць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утворилася від словотвірної прикметникової основи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“короткий”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безафіксним способом словотворення.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_RuS_\Рабочий стол\56ba1b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277177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571480"/>
            <a:ext cx="55721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МАВКА ( чи нявка)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–персонаж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міфології. У казках вона постає у вигляді молодої красивої дівчини, що танцями і співами заманює хлопців у ліс, де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залоскочує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їх до смерті.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Етимологію цього слова виводять з видозміненої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деетимологізованої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форми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навка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“мавка”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зближеної з основами малий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мавкати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“нявкати”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ін.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Можливо, що це пояснення має певний сенс, якщо уявити ,що Лесина Мавка по-дитячому наївна, нерішуча в діях, не вміє боротися за своє щастя й кохання.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1000108"/>
            <a:ext cx="265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М А В К А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" name="Picture 2" descr="C:\Documents and Settings\_RuS_\Рабочий стол\лісова пісня\1346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2786082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39" y="571480"/>
            <a:ext cx="55721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також міфічна істота, яка, за уявленнями багатьох народів, жила в лісі. Він – господар лісу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лішак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лісун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боровик, пастух, ліс праведний), дух лісу.  Від нього залежала вдача чи невдача на полюванні.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 поважає людей, що бережуть ліс, особливо шанує волю : “ Не годна ти дочкою лісу зватись! Бо в тебе дух не вільний лісовий, а хатній рабський!”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“Лісовій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пісні”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це малий бородатий дідок, меткий рухами, поважний обличчям.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Лісовик – один із тих. Хто вказує шлях до гармонійного людського існування.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785794"/>
            <a:ext cx="384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Л І С О В И К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Documents and Settings\_RuS_\Рабочий стол\0_18fef_4ec66265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786214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00042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Водяник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персонаж  язичницьких міфів  давніх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народними переказами, це злий дух, утілення водної стихії, що живе в річках, озерах і болотах і завдає людям нещастя, злидні тощо.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Лесин Водяник швидше нагадує домовика – охоронця домівки й майна.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“Лісовій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пісні”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він добрий. Русалка називає його татом, татусем 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Звертаючись до Русалки, він говорить: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розчеши, я сам люблю порядок… Ти поправ латаття, щоб рівненько розстелилось, та килим з ряски  позшивай гарненько…”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785794"/>
            <a:ext cx="381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В О Д Я Н И К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Documents and Settings\_RuS_\Рабочий стол\лісова пісня\1428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2957523" cy="3857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642918"/>
            <a:ext cx="53578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Русалка (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русавка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купалка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водяниця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лоскотуха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- персонаж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південнослов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демонології. 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народними повір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ями, це казкова водяна істота в образі гарної й вродливої дівчини, з довгими розпущеними косами й риб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ячим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хвостом.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Русалка Водяна – підступна богиня водойм, символ спокуси, небезпеки, яка чатує на людину у воді.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Згідно з народними віруваннями, русалками ставали дівчата, які потонули або померли перед шлюбом.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928670"/>
            <a:ext cx="33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Р У С А Л К А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6" name="Picture 2" descr="C:\Documents and Settings\_RuS_\Рабочий стол\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857520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1214422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Русалка Польова пильнує все польове багатство.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“З жита раптом виринає Русалка Польова; зелена одіж на  їй просвічує де-не-де крізь плащ золотого волосся, що вкриває всю її  невеличку постать; на голові синій вінок з волошок, у волоссі заплутались рожеві квіти  з куколю, ромен,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березка”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928670"/>
            <a:ext cx="58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РУСАЛКА ПОЛЬОВА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Documents and Settings\_RuS_\Рабочий стол\лісова пісня\4e485bb0e83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571900" cy="2905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714357"/>
            <a:ext cx="550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П О Т Е Р Ч А Т А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1214422"/>
            <a:ext cx="50720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Потерчата (потороча,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потерчук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страдча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давні міфи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називають дитину, яка померла нехрещеною.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За народними переказами, живуть потерчата переважно на озерах або болотах. Ходять у темряві з каганчиками, що то спалахують, то гаснуть – таким чином потерчата заманюють людей у багнюку.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Лесини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потерчата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маленьких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бліденьких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біленьких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сорочечках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Русалка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притуляє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говорить,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Лукаша: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Дивіться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 той,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блукає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ваш,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 покинув,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ненечку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занапастив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Таким чином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Потерчата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позашлюбні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байстрята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вмирали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нехрещеними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C:\Documents and Settings\_RuS_\Рабочий стол\0XDI3lsE9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214842" cy="27955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1" y="71435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Monotype Corsiva" pitchFamily="66" charset="0"/>
              </a:rPr>
              <a:t>П Е Р Е Л Е С Н И К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1357298"/>
            <a:ext cx="4357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Перелесник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різновид злого духа, що падає з неба немов вогняна комета та відвідує людей, набуваючи вигляду рідних, коханих.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Перевтілившись у чужий образ, перелесник міг вступати в подружнє життя з людьми.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словнику Б.Грінченка зазначено, що первинне значення цього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слова-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“спокусник”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Існує народна приказка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“дістати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перелесника”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яка означає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“втратити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розум через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пристрасть”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_RuS_\Рабочий стол\zelen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 descr="C:\Documents and Settings\_RuS_\Рабочий стол\лісова пісн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2571768" cy="22621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49292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latin typeface="Monotype Corsiva" pitchFamily="66" charset="0"/>
              </a:rPr>
              <a:t>“Той</a:t>
            </a:r>
            <a:r>
              <a:rPr lang="uk-UA" sz="3200" b="1" dirty="0" smtClean="0">
                <a:latin typeface="Monotype Corsiva" pitchFamily="66" charset="0"/>
              </a:rPr>
              <a:t>, що греблі </a:t>
            </a:r>
            <a:r>
              <a:rPr lang="uk-UA" sz="3200" b="1" dirty="0" err="1" smtClean="0">
                <a:latin typeface="Monotype Corsiva" pitchFamily="66" charset="0"/>
              </a:rPr>
              <a:t>рве”</a:t>
            </a:r>
            <a:r>
              <a:rPr lang="uk-UA" sz="3200" b="1" dirty="0" smtClean="0">
                <a:latin typeface="Monotype Corsiva" pitchFamily="66" charset="0"/>
              </a:rPr>
              <a:t>, </a:t>
            </a:r>
            <a:r>
              <a:rPr lang="uk-UA" sz="3600" b="1" dirty="0" err="1" smtClean="0">
                <a:latin typeface="Monotype Corsiva" pitchFamily="66" charset="0"/>
              </a:rPr>
              <a:t>“</a:t>
            </a:r>
            <a:r>
              <a:rPr lang="uk-UA" sz="3200" b="1" dirty="0" err="1" smtClean="0">
                <a:latin typeface="Monotype Corsiva" pitchFamily="66" charset="0"/>
              </a:rPr>
              <a:t>Той</a:t>
            </a:r>
            <a:r>
              <a:rPr lang="uk-UA" sz="3200" b="1" dirty="0" smtClean="0">
                <a:latin typeface="Monotype Corsiva" pitchFamily="66" charset="0"/>
              </a:rPr>
              <a:t>, що в скалі </a:t>
            </a:r>
            <a:r>
              <a:rPr lang="uk-UA" sz="3200" b="1" dirty="0" err="1" smtClean="0">
                <a:latin typeface="Monotype Corsiva" pitchFamily="66" charset="0"/>
              </a:rPr>
              <a:t>сидить”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857364"/>
            <a:ext cx="3500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Майстерно оминаючи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нечистого, Леся Українка вживає </a:t>
            </a:r>
            <a:r>
              <a:rPr lang="uk-UA" dirty="0" err="1" smtClean="0"/>
              <a:t>міфоніми</a:t>
            </a:r>
            <a:r>
              <a:rPr lang="uk-UA" dirty="0" smtClean="0"/>
              <a:t> </a:t>
            </a:r>
            <a:r>
              <a:rPr lang="uk-UA" dirty="0" err="1" smtClean="0"/>
              <a:t>“Той</a:t>
            </a:r>
            <a:r>
              <a:rPr lang="uk-UA" dirty="0" smtClean="0"/>
              <a:t>, що в скалі </a:t>
            </a:r>
            <a:r>
              <a:rPr lang="uk-UA" dirty="0" err="1" smtClean="0"/>
              <a:t>сидить”</a:t>
            </a:r>
            <a:r>
              <a:rPr lang="uk-UA" dirty="0" smtClean="0"/>
              <a:t>, </a:t>
            </a:r>
            <a:r>
              <a:rPr lang="uk-UA" dirty="0" err="1" smtClean="0"/>
              <a:t>“Той</a:t>
            </a:r>
            <a:r>
              <a:rPr lang="uk-UA" dirty="0" smtClean="0"/>
              <a:t>, що греблі </a:t>
            </a:r>
            <a:r>
              <a:rPr lang="uk-UA" dirty="0" err="1" smtClean="0"/>
              <a:t>рве”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Авторка використовує цей прийом, враховуючи вірування українців у те, що коли згадувати чорта занадто часто і без потреби, то можна накликати його до хати. Тому народ послуговується іншими словами для називання нечистого: </a:t>
            </a:r>
            <a:r>
              <a:rPr lang="uk-UA" dirty="0" err="1" smtClean="0"/>
              <a:t>патлатик</a:t>
            </a:r>
            <a:r>
              <a:rPr lang="uk-UA" dirty="0" smtClean="0"/>
              <a:t>,паничик, </a:t>
            </a:r>
            <a:r>
              <a:rPr lang="uk-UA" dirty="0" err="1" smtClean="0"/>
              <a:t>враг</a:t>
            </a:r>
            <a:r>
              <a:rPr lang="uk-UA" dirty="0" smtClean="0"/>
              <a:t>, дідько, спокусник, лукавий або  просто – той.</a:t>
            </a:r>
            <a:endParaRPr lang="ru-RU" dirty="0"/>
          </a:p>
        </p:txBody>
      </p:sp>
      <p:pic>
        <p:nvPicPr>
          <p:cNvPr id="10" name="Picture 3" descr="C:\Documents and Settings\_RuS_\Рабочий стол\255304_html_mc5e4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85728"/>
            <a:ext cx="2357453" cy="402153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1025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_RuS_</dc:creator>
  <cp:lastModifiedBy>_RuS_</cp:lastModifiedBy>
  <cp:revision>30</cp:revision>
  <dcterms:created xsi:type="dcterms:W3CDTF">2016-03-29T07:52:45Z</dcterms:created>
  <dcterms:modified xsi:type="dcterms:W3CDTF">2016-04-01T15:59:30Z</dcterms:modified>
</cp:coreProperties>
</file>